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9" r:id="rId5"/>
    <p:sldId id="263" r:id="rId6"/>
    <p:sldId id="260" r:id="rId7"/>
    <p:sldId id="264" r:id="rId8"/>
    <p:sldId id="268" r:id="rId9"/>
    <p:sldId id="269" r:id="rId10"/>
    <p:sldId id="271" r:id="rId11"/>
    <p:sldId id="275" r:id="rId12"/>
    <p:sldId id="276" r:id="rId13"/>
    <p:sldId id="273" r:id="rId14"/>
    <p:sldId id="272" r:id="rId15"/>
    <p:sldId id="274" r:id="rId16"/>
    <p:sldId id="261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agarla harsha vardhan" initials="khv" lastIdx="1" clrIdx="0">
    <p:extLst>
      <p:ext uri="{19B8F6BF-5375-455C-9EA6-DF929625EA0E}">
        <p15:presenceInfo xmlns:p15="http://schemas.microsoft.com/office/powerpoint/2012/main" userId="42fa1eaa1efb0b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C43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2" d="100"/>
          <a:sy n="42" d="100"/>
        </p:scale>
        <p:origin x="77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41BFE7-1662-4DA4-9D1C-983BD12E2AA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96D2123-0904-47E2-9569-F5C62AA9DA23}">
      <dgm:prSet phldrT="[Text]" custT="1"/>
      <dgm:spPr/>
      <dgm:t>
        <a:bodyPr/>
        <a:lstStyle/>
        <a:p>
          <a:r>
            <a:rPr lang="en-IN" sz="1400" dirty="0"/>
            <a:t>Importing </a:t>
          </a:r>
          <a:r>
            <a:rPr lang="en-IN" sz="1400" dirty="0" err="1"/>
            <a:t>pandas,matplotlib,seaborn,numpy</a:t>
          </a:r>
          <a:endParaRPr lang="en-IN" sz="1400" dirty="0"/>
        </a:p>
      </dgm:t>
    </dgm:pt>
    <dgm:pt modelId="{B8E90468-C393-4BDC-917E-DDF1A1BE0C06}" type="parTrans" cxnId="{5999CF2F-6691-4098-B2EB-5571F734A427}">
      <dgm:prSet/>
      <dgm:spPr/>
      <dgm:t>
        <a:bodyPr/>
        <a:lstStyle/>
        <a:p>
          <a:endParaRPr lang="en-IN"/>
        </a:p>
      </dgm:t>
    </dgm:pt>
    <dgm:pt modelId="{629002FE-A34A-41E6-BA46-BD099A29BF2A}" type="sibTrans" cxnId="{5999CF2F-6691-4098-B2EB-5571F734A427}">
      <dgm:prSet/>
      <dgm:spPr/>
      <dgm:t>
        <a:bodyPr/>
        <a:lstStyle/>
        <a:p>
          <a:endParaRPr lang="en-IN"/>
        </a:p>
      </dgm:t>
    </dgm:pt>
    <dgm:pt modelId="{9EC60AD6-7469-43B5-BED1-BC583FB1AEC5}">
      <dgm:prSet phldrT="[Text]"/>
      <dgm:spPr/>
      <dgm:t>
        <a:bodyPr/>
        <a:lstStyle/>
        <a:p>
          <a:r>
            <a:rPr lang="en-IN" dirty="0"/>
            <a:t>Reading the csv file</a:t>
          </a:r>
        </a:p>
      </dgm:t>
    </dgm:pt>
    <dgm:pt modelId="{E1BBA158-A839-47AA-8A7F-2E757C562962}" type="parTrans" cxnId="{4B7F6B3B-46E4-4D83-B401-6463A759510C}">
      <dgm:prSet/>
      <dgm:spPr/>
      <dgm:t>
        <a:bodyPr/>
        <a:lstStyle/>
        <a:p>
          <a:endParaRPr lang="en-IN"/>
        </a:p>
      </dgm:t>
    </dgm:pt>
    <dgm:pt modelId="{390BD32C-4E96-418E-80D6-3BAD5398CCA1}" type="sibTrans" cxnId="{4B7F6B3B-46E4-4D83-B401-6463A759510C}">
      <dgm:prSet/>
      <dgm:spPr/>
      <dgm:t>
        <a:bodyPr/>
        <a:lstStyle/>
        <a:p>
          <a:endParaRPr lang="en-IN"/>
        </a:p>
      </dgm:t>
    </dgm:pt>
    <dgm:pt modelId="{6B4A71BD-BA48-42D3-8EC9-9DBFF05EA904}">
      <dgm:prSet phldrT="[Text]"/>
      <dgm:spPr/>
      <dgm:t>
        <a:bodyPr/>
        <a:lstStyle/>
        <a:p>
          <a:r>
            <a:rPr lang="en-IN" dirty="0"/>
            <a:t>Plotting the </a:t>
          </a:r>
          <a:r>
            <a:rPr lang="en-IN" dirty="0" err="1"/>
            <a:t>histographs</a:t>
          </a:r>
          <a:r>
            <a:rPr lang="en-IN" dirty="0"/>
            <a:t> and boxplots</a:t>
          </a:r>
        </a:p>
      </dgm:t>
    </dgm:pt>
    <dgm:pt modelId="{462FDABE-5C23-4A64-951A-700A193129DD}" type="parTrans" cxnId="{FA0F373E-DC6F-4950-996C-7FFB5D2A6113}">
      <dgm:prSet/>
      <dgm:spPr/>
      <dgm:t>
        <a:bodyPr/>
        <a:lstStyle/>
        <a:p>
          <a:endParaRPr lang="en-IN"/>
        </a:p>
      </dgm:t>
    </dgm:pt>
    <dgm:pt modelId="{65BAE941-7E07-482A-B0FA-C4A627A1A67C}" type="sibTrans" cxnId="{FA0F373E-DC6F-4950-996C-7FFB5D2A6113}">
      <dgm:prSet/>
      <dgm:spPr/>
      <dgm:t>
        <a:bodyPr/>
        <a:lstStyle/>
        <a:p>
          <a:endParaRPr lang="en-IN"/>
        </a:p>
      </dgm:t>
    </dgm:pt>
    <dgm:pt modelId="{AF067515-67D3-41AC-AFD1-1B60E5D55C55}" type="pres">
      <dgm:prSet presAssocID="{6841BFE7-1662-4DA4-9D1C-983BD12E2AAB}" presName="Name0" presStyleCnt="0">
        <dgm:presLayoutVars>
          <dgm:dir/>
          <dgm:resizeHandles val="exact"/>
        </dgm:presLayoutVars>
      </dgm:prSet>
      <dgm:spPr/>
    </dgm:pt>
    <dgm:pt modelId="{D385CA5F-5C02-4EA7-A90A-6A6E7FFE2448}" type="pres">
      <dgm:prSet presAssocID="{596D2123-0904-47E2-9569-F5C62AA9DA23}" presName="node" presStyleLbl="node1" presStyleIdx="0" presStyleCnt="3">
        <dgm:presLayoutVars>
          <dgm:bulletEnabled val="1"/>
        </dgm:presLayoutVars>
      </dgm:prSet>
      <dgm:spPr/>
    </dgm:pt>
    <dgm:pt modelId="{C5CB7D08-0346-446A-9258-97E19CDD8C45}" type="pres">
      <dgm:prSet presAssocID="{629002FE-A34A-41E6-BA46-BD099A29BF2A}" presName="sibTrans" presStyleLbl="sibTrans2D1" presStyleIdx="0" presStyleCnt="2"/>
      <dgm:spPr/>
    </dgm:pt>
    <dgm:pt modelId="{E3690CCD-D2E6-4DEF-BE8F-672927723BCA}" type="pres">
      <dgm:prSet presAssocID="{629002FE-A34A-41E6-BA46-BD099A29BF2A}" presName="connectorText" presStyleLbl="sibTrans2D1" presStyleIdx="0" presStyleCnt="2"/>
      <dgm:spPr/>
    </dgm:pt>
    <dgm:pt modelId="{5ADF614E-06D4-4FF5-8D88-096E0C777003}" type="pres">
      <dgm:prSet presAssocID="{9EC60AD6-7469-43B5-BED1-BC583FB1AEC5}" presName="node" presStyleLbl="node1" presStyleIdx="1" presStyleCnt="3" custLinFactNeighborX="4124" custLinFactNeighborY="916">
        <dgm:presLayoutVars>
          <dgm:bulletEnabled val="1"/>
        </dgm:presLayoutVars>
      </dgm:prSet>
      <dgm:spPr/>
    </dgm:pt>
    <dgm:pt modelId="{689C5371-C5B6-4F4A-ABF8-317C5334B0F4}" type="pres">
      <dgm:prSet presAssocID="{390BD32C-4E96-418E-80D6-3BAD5398CCA1}" presName="sibTrans" presStyleLbl="sibTrans2D1" presStyleIdx="1" presStyleCnt="2"/>
      <dgm:spPr/>
    </dgm:pt>
    <dgm:pt modelId="{29A6F9D1-B3D2-42B7-B118-B5626BB3913E}" type="pres">
      <dgm:prSet presAssocID="{390BD32C-4E96-418E-80D6-3BAD5398CCA1}" presName="connectorText" presStyleLbl="sibTrans2D1" presStyleIdx="1" presStyleCnt="2"/>
      <dgm:spPr/>
    </dgm:pt>
    <dgm:pt modelId="{1254407C-AFE6-487E-A936-548806D1F9DF}" type="pres">
      <dgm:prSet presAssocID="{6B4A71BD-BA48-42D3-8EC9-9DBFF05EA904}" presName="node" presStyleLbl="node1" presStyleIdx="2" presStyleCnt="3">
        <dgm:presLayoutVars>
          <dgm:bulletEnabled val="1"/>
        </dgm:presLayoutVars>
      </dgm:prSet>
      <dgm:spPr/>
    </dgm:pt>
  </dgm:ptLst>
  <dgm:cxnLst>
    <dgm:cxn modelId="{013C7C19-8D48-4F4A-898E-D0F3B8C5E44F}" type="presOf" srcId="{390BD32C-4E96-418E-80D6-3BAD5398CCA1}" destId="{29A6F9D1-B3D2-42B7-B118-B5626BB3913E}" srcOrd="1" destOrd="0" presId="urn:microsoft.com/office/officeart/2005/8/layout/process1"/>
    <dgm:cxn modelId="{F58F6527-5F83-46DD-94AA-A4C647C6BA03}" type="presOf" srcId="{6B4A71BD-BA48-42D3-8EC9-9DBFF05EA904}" destId="{1254407C-AFE6-487E-A936-548806D1F9DF}" srcOrd="0" destOrd="0" presId="urn:microsoft.com/office/officeart/2005/8/layout/process1"/>
    <dgm:cxn modelId="{5999CF2F-6691-4098-B2EB-5571F734A427}" srcId="{6841BFE7-1662-4DA4-9D1C-983BD12E2AAB}" destId="{596D2123-0904-47E2-9569-F5C62AA9DA23}" srcOrd="0" destOrd="0" parTransId="{B8E90468-C393-4BDC-917E-DDF1A1BE0C06}" sibTransId="{629002FE-A34A-41E6-BA46-BD099A29BF2A}"/>
    <dgm:cxn modelId="{4B7F6B3B-46E4-4D83-B401-6463A759510C}" srcId="{6841BFE7-1662-4DA4-9D1C-983BD12E2AAB}" destId="{9EC60AD6-7469-43B5-BED1-BC583FB1AEC5}" srcOrd="1" destOrd="0" parTransId="{E1BBA158-A839-47AA-8A7F-2E757C562962}" sibTransId="{390BD32C-4E96-418E-80D6-3BAD5398CCA1}"/>
    <dgm:cxn modelId="{FA0F373E-DC6F-4950-996C-7FFB5D2A6113}" srcId="{6841BFE7-1662-4DA4-9D1C-983BD12E2AAB}" destId="{6B4A71BD-BA48-42D3-8EC9-9DBFF05EA904}" srcOrd="2" destOrd="0" parTransId="{462FDABE-5C23-4A64-951A-700A193129DD}" sibTransId="{65BAE941-7E07-482A-B0FA-C4A627A1A67C}"/>
    <dgm:cxn modelId="{7E25326C-A315-44C2-BE03-240724A34769}" type="presOf" srcId="{629002FE-A34A-41E6-BA46-BD099A29BF2A}" destId="{C5CB7D08-0346-446A-9258-97E19CDD8C45}" srcOrd="0" destOrd="0" presId="urn:microsoft.com/office/officeart/2005/8/layout/process1"/>
    <dgm:cxn modelId="{12A9248C-0DB9-4AA2-A1B4-9CF43026E993}" type="presOf" srcId="{6841BFE7-1662-4DA4-9D1C-983BD12E2AAB}" destId="{AF067515-67D3-41AC-AFD1-1B60E5D55C55}" srcOrd="0" destOrd="0" presId="urn:microsoft.com/office/officeart/2005/8/layout/process1"/>
    <dgm:cxn modelId="{5E77128E-ECF5-4B4C-A053-BC7B76068151}" type="presOf" srcId="{390BD32C-4E96-418E-80D6-3BAD5398CCA1}" destId="{689C5371-C5B6-4F4A-ABF8-317C5334B0F4}" srcOrd="0" destOrd="0" presId="urn:microsoft.com/office/officeart/2005/8/layout/process1"/>
    <dgm:cxn modelId="{E64FE5C1-754E-4AA9-81B1-4559B44D930D}" type="presOf" srcId="{9EC60AD6-7469-43B5-BED1-BC583FB1AEC5}" destId="{5ADF614E-06D4-4FF5-8D88-096E0C777003}" srcOrd="0" destOrd="0" presId="urn:microsoft.com/office/officeart/2005/8/layout/process1"/>
    <dgm:cxn modelId="{11AC8BE2-3C14-4C78-9738-91C916953D9D}" type="presOf" srcId="{629002FE-A34A-41E6-BA46-BD099A29BF2A}" destId="{E3690CCD-D2E6-4DEF-BE8F-672927723BCA}" srcOrd="1" destOrd="0" presId="urn:microsoft.com/office/officeart/2005/8/layout/process1"/>
    <dgm:cxn modelId="{5535ABFE-389E-410E-996B-0095224539A3}" type="presOf" srcId="{596D2123-0904-47E2-9569-F5C62AA9DA23}" destId="{D385CA5F-5C02-4EA7-A90A-6A6E7FFE2448}" srcOrd="0" destOrd="0" presId="urn:microsoft.com/office/officeart/2005/8/layout/process1"/>
    <dgm:cxn modelId="{42CFEA4F-F913-415D-ABDC-BBBB51015DDC}" type="presParOf" srcId="{AF067515-67D3-41AC-AFD1-1B60E5D55C55}" destId="{D385CA5F-5C02-4EA7-A90A-6A6E7FFE2448}" srcOrd="0" destOrd="0" presId="urn:microsoft.com/office/officeart/2005/8/layout/process1"/>
    <dgm:cxn modelId="{E6E26235-ED98-47F5-8646-5D4685D6B4EE}" type="presParOf" srcId="{AF067515-67D3-41AC-AFD1-1B60E5D55C55}" destId="{C5CB7D08-0346-446A-9258-97E19CDD8C45}" srcOrd="1" destOrd="0" presId="urn:microsoft.com/office/officeart/2005/8/layout/process1"/>
    <dgm:cxn modelId="{55A0F2BD-01B0-46E4-87D7-8B17F5FF8254}" type="presParOf" srcId="{C5CB7D08-0346-446A-9258-97E19CDD8C45}" destId="{E3690CCD-D2E6-4DEF-BE8F-672927723BCA}" srcOrd="0" destOrd="0" presId="urn:microsoft.com/office/officeart/2005/8/layout/process1"/>
    <dgm:cxn modelId="{4E1C807B-27E3-48FC-B829-E8B02FA2F2D5}" type="presParOf" srcId="{AF067515-67D3-41AC-AFD1-1B60E5D55C55}" destId="{5ADF614E-06D4-4FF5-8D88-096E0C777003}" srcOrd="2" destOrd="0" presId="urn:microsoft.com/office/officeart/2005/8/layout/process1"/>
    <dgm:cxn modelId="{63627896-2ED7-4A74-8965-CF4F8FFA0792}" type="presParOf" srcId="{AF067515-67D3-41AC-AFD1-1B60E5D55C55}" destId="{689C5371-C5B6-4F4A-ABF8-317C5334B0F4}" srcOrd="3" destOrd="0" presId="urn:microsoft.com/office/officeart/2005/8/layout/process1"/>
    <dgm:cxn modelId="{48D4DB00-0A21-4ED3-B83F-2F3BA96679ED}" type="presParOf" srcId="{689C5371-C5B6-4F4A-ABF8-317C5334B0F4}" destId="{29A6F9D1-B3D2-42B7-B118-B5626BB3913E}" srcOrd="0" destOrd="0" presId="urn:microsoft.com/office/officeart/2005/8/layout/process1"/>
    <dgm:cxn modelId="{4FF8A67E-ECFD-48F0-8CC2-B0DB183B5904}" type="presParOf" srcId="{AF067515-67D3-41AC-AFD1-1B60E5D55C55}" destId="{1254407C-AFE6-487E-A936-548806D1F9D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AEF39F-EF95-4753-B201-495811781AA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28FB162-DE90-4B39-B7F5-FAD2CC3A6A8C}">
      <dgm:prSet phldrT="[Text]" custT="1"/>
      <dgm:spPr/>
      <dgm:t>
        <a:bodyPr/>
        <a:lstStyle/>
        <a:p>
          <a:r>
            <a:rPr lang="en-IN" sz="1800" dirty="0"/>
            <a:t>Finding MEAN,MEDIAN</a:t>
          </a:r>
        </a:p>
      </dgm:t>
    </dgm:pt>
    <dgm:pt modelId="{B9011F16-824A-46A5-B46A-C92A51C18BE4}" type="parTrans" cxnId="{B6AC8158-F695-49BD-BFD2-66A41806A961}">
      <dgm:prSet/>
      <dgm:spPr/>
      <dgm:t>
        <a:bodyPr/>
        <a:lstStyle/>
        <a:p>
          <a:endParaRPr lang="en-IN"/>
        </a:p>
      </dgm:t>
    </dgm:pt>
    <dgm:pt modelId="{3624855F-AAF7-43A7-8521-F8396DFC7567}" type="sibTrans" cxnId="{B6AC8158-F695-49BD-BFD2-66A41806A961}">
      <dgm:prSet/>
      <dgm:spPr/>
      <dgm:t>
        <a:bodyPr/>
        <a:lstStyle/>
        <a:p>
          <a:endParaRPr lang="en-IN"/>
        </a:p>
      </dgm:t>
    </dgm:pt>
    <dgm:pt modelId="{3CD209B9-E2F3-4BDC-A35A-5FBC7C3C97D6}">
      <dgm:prSet phldrT="[Text]"/>
      <dgm:spPr/>
      <dgm:t>
        <a:bodyPr/>
        <a:lstStyle/>
        <a:p>
          <a:r>
            <a:rPr lang="en-IN" dirty="0" err="1"/>
            <a:t>DecisionTreeRegression</a:t>
          </a:r>
          <a:r>
            <a:rPr lang="en-IN" dirty="0"/>
            <a:t> </a:t>
          </a:r>
        </a:p>
        <a:p>
          <a:r>
            <a:rPr lang="en-IN" dirty="0"/>
            <a:t>Algorithm</a:t>
          </a:r>
        </a:p>
        <a:p>
          <a:r>
            <a:rPr lang="en-IN" dirty="0"/>
            <a:t>And find predicted  y values</a:t>
          </a:r>
        </a:p>
      </dgm:t>
    </dgm:pt>
    <dgm:pt modelId="{FF877248-A945-40ED-96F0-F5FD04E8D770}" type="parTrans" cxnId="{64CE1AF3-04AC-4338-9D0B-5E7DE2254369}">
      <dgm:prSet/>
      <dgm:spPr/>
      <dgm:t>
        <a:bodyPr/>
        <a:lstStyle/>
        <a:p>
          <a:endParaRPr lang="en-IN"/>
        </a:p>
      </dgm:t>
    </dgm:pt>
    <dgm:pt modelId="{65565EEE-760A-48A8-B013-1C1F0B00D43D}" type="sibTrans" cxnId="{64CE1AF3-04AC-4338-9D0B-5E7DE2254369}">
      <dgm:prSet/>
      <dgm:spPr/>
      <dgm:t>
        <a:bodyPr/>
        <a:lstStyle/>
        <a:p>
          <a:endParaRPr lang="en-IN"/>
        </a:p>
      </dgm:t>
    </dgm:pt>
    <dgm:pt modelId="{54ED2929-4697-4ACF-9775-791CB73FA99E}">
      <dgm:prSet phldrT="[Text]"/>
      <dgm:spPr/>
      <dgm:t>
        <a:bodyPr/>
        <a:lstStyle/>
        <a:p>
          <a:r>
            <a:rPr lang="en-IN" dirty="0"/>
            <a:t>Printing</a:t>
          </a:r>
        </a:p>
        <a:p>
          <a:r>
            <a:rPr lang="en-IN" dirty="0" err="1"/>
            <a:t>Meanabsoluteerror</a:t>
          </a:r>
          <a:r>
            <a:rPr lang="en-IN" dirty="0"/>
            <a:t>(MAE)</a:t>
          </a:r>
        </a:p>
        <a:p>
          <a:r>
            <a:rPr lang="en-IN" dirty="0" err="1"/>
            <a:t>Meansquarederror</a:t>
          </a:r>
          <a:r>
            <a:rPr lang="en-IN" dirty="0"/>
            <a:t>(MSE)</a:t>
          </a:r>
        </a:p>
        <a:p>
          <a:r>
            <a:rPr lang="en-IN" dirty="0"/>
            <a:t>RMSE</a:t>
          </a:r>
        </a:p>
        <a:p>
          <a:r>
            <a:rPr lang="en-IN" dirty="0"/>
            <a:t>Accuracy(r^2)</a:t>
          </a:r>
        </a:p>
      </dgm:t>
    </dgm:pt>
    <dgm:pt modelId="{523EC790-7A83-49A7-BF8B-ABF3DF5AA6B8}" type="parTrans" cxnId="{3F3BA41A-4DA8-4C4E-B816-F1E4E7EAD943}">
      <dgm:prSet/>
      <dgm:spPr/>
      <dgm:t>
        <a:bodyPr/>
        <a:lstStyle/>
        <a:p>
          <a:endParaRPr lang="en-IN"/>
        </a:p>
      </dgm:t>
    </dgm:pt>
    <dgm:pt modelId="{A3AAFECA-679D-4C27-A498-14538A696E12}" type="sibTrans" cxnId="{3F3BA41A-4DA8-4C4E-B816-F1E4E7EAD943}">
      <dgm:prSet/>
      <dgm:spPr/>
      <dgm:t>
        <a:bodyPr/>
        <a:lstStyle/>
        <a:p>
          <a:endParaRPr lang="en-IN"/>
        </a:p>
      </dgm:t>
    </dgm:pt>
    <dgm:pt modelId="{DE86AB37-68D4-4385-AEFF-5DB37B58DD7A}" type="pres">
      <dgm:prSet presAssocID="{31AEF39F-EF95-4753-B201-495811781AAD}" presName="Name0" presStyleCnt="0">
        <dgm:presLayoutVars>
          <dgm:dir/>
          <dgm:resizeHandles val="exact"/>
        </dgm:presLayoutVars>
      </dgm:prSet>
      <dgm:spPr/>
    </dgm:pt>
    <dgm:pt modelId="{645FD1BB-C54A-4D9A-8D54-711EC2FBCF9D}" type="pres">
      <dgm:prSet presAssocID="{128FB162-DE90-4B39-B7F5-FAD2CC3A6A8C}" presName="node" presStyleLbl="node1" presStyleIdx="0" presStyleCnt="3">
        <dgm:presLayoutVars>
          <dgm:bulletEnabled val="1"/>
        </dgm:presLayoutVars>
      </dgm:prSet>
      <dgm:spPr/>
    </dgm:pt>
    <dgm:pt modelId="{97067AC1-DD26-4C4B-8F72-34AB02831657}" type="pres">
      <dgm:prSet presAssocID="{3624855F-AAF7-43A7-8521-F8396DFC7567}" presName="sibTrans" presStyleLbl="sibTrans2D1" presStyleIdx="0" presStyleCnt="2"/>
      <dgm:spPr/>
    </dgm:pt>
    <dgm:pt modelId="{ADDE72B1-61BB-430B-958F-5275C854CA58}" type="pres">
      <dgm:prSet presAssocID="{3624855F-AAF7-43A7-8521-F8396DFC7567}" presName="connectorText" presStyleLbl="sibTrans2D1" presStyleIdx="0" presStyleCnt="2"/>
      <dgm:spPr/>
    </dgm:pt>
    <dgm:pt modelId="{A27ADF65-8EDA-4B56-9647-84243517A166}" type="pres">
      <dgm:prSet presAssocID="{3CD209B9-E2F3-4BDC-A35A-5FBC7C3C97D6}" presName="node" presStyleLbl="node1" presStyleIdx="1" presStyleCnt="3">
        <dgm:presLayoutVars>
          <dgm:bulletEnabled val="1"/>
        </dgm:presLayoutVars>
      </dgm:prSet>
      <dgm:spPr/>
    </dgm:pt>
    <dgm:pt modelId="{030B8EDC-856D-481A-9F71-9C0CC6743590}" type="pres">
      <dgm:prSet presAssocID="{65565EEE-760A-48A8-B013-1C1F0B00D43D}" presName="sibTrans" presStyleLbl="sibTrans2D1" presStyleIdx="1" presStyleCnt="2"/>
      <dgm:spPr/>
    </dgm:pt>
    <dgm:pt modelId="{92FCCAFB-BD32-4530-BDE1-44189FC6C8C2}" type="pres">
      <dgm:prSet presAssocID="{65565EEE-760A-48A8-B013-1C1F0B00D43D}" presName="connectorText" presStyleLbl="sibTrans2D1" presStyleIdx="1" presStyleCnt="2"/>
      <dgm:spPr/>
    </dgm:pt>
    <dgm:pt modelId="{BB434426-B474-4B03-A8BB-0612415FF34F}" type="pres">
      <dgm:prSet presAssocID="{54ED2929-4697-4ACF-9775-791CB73FA99E}" presName="node" presStyleLbl="node1" presStyleIdx="2" presStyleCnt="3">
        <dgm:presLayoutVars>
          <dgm:bulletEnabled val="1"/>
        </dgm:presLayoutVars>
      </dgm:prSet>
      <dgm:spPr/>
    </dgm:pt>
  </dgm:ptLst>
  <dgm:cxnLst>
    <dgm:cxn modelId="{3F3BA41A-4DA8-4C4E-B816-F1E4E7EAD943}" srcId="{31AEF39F-EF95-4753-B201-495811781AAD}" destId="{54ED2929-4697-4ACF-9775-791CB73FA99E}" srcOrd="2" destOrd="0" parTransId="{523EC790-7A83-49A7-BF8B-ABF3DF5AA6B8}" sibTransId="{A3AAFECA-679D-4C27-A498-14538A696E12}"/>
    <dgm:cxn modelId="{EFCA6E24-8E9C-4EB1-A68F-B41A52C42728}" type="presOf" srcId="{3624855F-AAF7-43A7-8521-F8396DFC7567}" destId="{ADDE72B1-61BB-430B-958F-5275C854CA58}" srcOrd="1" destOrd="0" presId="urn:microsoft.com/office/officeart/2005/8/layout/process1"/>
    <dgm:cxn modelId="{116C8438-9DC0-4DA2-B34A-002B201B168C}" type="presOf" srcId="{65565EEE-760A-48A8-B013-1C1F0B00D43D}" destId="{030B8EDC-856D-481A-9F71-9C0CC6743590}" srcOrd="0" destOrd="0" presId="urn:microsoft.com/office/officeart/2005/8/layout/process1"/>
    <dgm:cxn modelId="{99C00D5C-F49B-4663-B47E-4D64CB98B559}" type="presOf" srcId="{3CD209B9-E2F3-4BDC-A35A-5FBC7C3C97D6}" destId="{A27ADF65-8EDA-4B56-9647-84243517A166}" srcOrd="0" destOrd="0" presId="urn:microsoft.com/office/officeart/2005/8/layout/process1"/>
    <dgm:cxn modelId="{2EF72654-4199-450F-870F-7D77D13EC46F}" type="presOf" srcId="{31AEF39F-EF95-4753-B201-495811781AAD}" destId="{DE86AB37-68D4-4385-AEFF-5DB37B58DD7A}" srcOrd="0" destOrd="0" presId="urn:microsoft.com/office/officeart/2005/8/layout/process1"/>
    <dgm:cxn modelId="{B6AC8158-F695-49BD-BFD2-66A41806A961}" srcId="{31AEF39F-EF95-4753-B201-495811781AAD}" destId="{128FB162-DE90-4B39-B7F5-FAD2CC3A6A8C}" srcOrd="0" destOrd="0" parTransId="{B9011F16-824A-46A5-B46A-C92A51C18BE4}" sibTransId="{3624855F-AAF7-43A7-8521-F8396DFC7567}"/>
    <dgm:cxn modelId="{507EF479-42C2-4B9E-AE8A-38938BD4DFA0}" type="presOf" srcId="{54ED2929-4697-4ACF-9775-791CB73FA99E}" destId="{BB434426-B474-4B03-A8BB-0612415FF34F}" srcOrd="0" destOrd="0" presId="urn:microsoft.com/office/officeart/2005/8/layout/process1"/>
    <dgm:cxn modelId="{58883987-45B8-4D88-A393-F1EF64B877A2}" type="presOf" srcId="{3624855F-AAF7-43A7-8521-F8396DFC7567}" destId="{97067AC1-DD26-4C4B-8F72-34AB02831657}" srcOrd="0" destOrd="0" presId="urn:microsoft.com/office/officeart/2005/8/layout/process1"/>
    <dgm:cxn modelId="{A2BFC9C1-9341-4BE7-B1AF-EB3FAB47E677}" type="presOf" srcId="{65565EEE-760A-48A8-B013-1C1F0B00D43D}" destId="{92FCCAFB-BD32-4530-BDE1-44189FC6C8C2}" srcOrd="1" destOrd="0" presId="urn:microsoft.com/office/officeart/2005/8/layout/process1"/>
    <dgm:cxn modelId="{FA8F97F1-E676-47A6-B66B-2B9CF4D649B0}" type="presOf" srcId="{128FB162-DE90-4B39-B7F5-FAD2CC3A6A8C}" destId="{645FD1BB-C54A-4D9A-8D54-711EC2FBCF9D}" srcOrd="0" destOrd="0" presId="urn:microsoft.com/office/officeart/2005/8/layout/process1"/>
    <dgm:cxn modelId="{64CE1AF3-04AC-4338-9D0B-5E7DE2254369}" srcId="{31AEF39F-EF95-4753-B201-495811781AAD}" destId="{3CD209B9-E2F3-4BDC-A35A-5FBC7C3C97D6}" srcOrd="1" destOrd="0" parTransId="{FF877248-A945-40ED-96F0-F5FD04E8D770}" sibTransId="{65565EEE-760A-48A8-B013-1C1F0B00D43D}"/>
    <dgm:cxn modelId="{023E604E-659A-4CD7-9ECF-B0199AA76523}" type="presParOf" srcId="{DE86AB37-68D4-4385-AEFF-5DB37B58DD7A}" destId="{645FD1BB-C54A-4D9A-8D54-711EC2FBCF9D}" srcOrd="0" destOrd="0" presId="urn:microsoft.com/office/officeart/2005/8/layout/process1"/>
    <dgm:cxn modelId="{89B7A67D-968B-43E1-9D33-2E0E21BFB84B}" type="presParOf" srcId="{DE86AB37-68D4-4385-AEFF-5DB37B58DD7A}" destId="{97067AC1-DD26-4C4B-8F72-34AB02831657}" srcOrd="1" destOrd="0" presId="urn:microsoft.com/office/officeart/2005/8/layout/process1"/>
    <dgm:cxn modelId="{BAF5CAC8-0392-467C-A99F-CF4EB2DD82B8}" type="presParOf" srcId="{97067AC1-DD26-4C4B-8F72-34AB02831657}" destId="{ADDE72B1-61BB-430B-958F-5275C854CA58}" srcOrd="0" destOrd="0" presId="urn:microsoft.com/office/officeart/2005/8/layout/process1"/>
    <dgm:cxn modelId="{18761E67-F195-429E-8D20-C4D5C8C8F0AF}" type="presParOf" srcId="{DE86AB37-68D4-4385-AEFF-5DB37B58DD7A}" destId="{A27ADF65-8EDA-4B56-9647-84243517A166}" srcOrd="2" destOrd="0" presId="urn:microsoft.com/office/officeart/2005/8/layout/process1"/>
    <dgm:cxn modelId="{A3EE1622-17B1-420F-8DA5-F11B8C5CED8E}" type="presParOf" srcId="{DE86AB37-68D4-4385-AEFF-5DB37B58DD7A}" destId="{030B8EDC-856D-481A-9F71-9C0CC6743590}" srcOrd="3" destOrd="0" presId="urn:microsoft.com/office/officeart/2005/8/layout/process1"/>
    <dgm:cxn modelId="{36017FF7-3BB1-4C52-9F15-1E646B610022}" type="presParOf" srcId="{030B8EDC-856D-481A-9F71-9C0CC6743590}" destId="{92FCCAFB-BD32-4530-BDE1-44189FC6C8C2}" srcOrd="0" destOrd="0" presId="urn:microsoft.com/office/officeart/2005/8/layout/process1"/>
    <dgm:cxn modelId="{508C2E7E-CA77-40D9-B3C9-0B4490375ABF}" type="presParOf" srcId="{DE86AB37-68D4-4385-AEFF-5DB37B58DD7A}" destId="{BB434426-B474-4B03-A8BB-0612415FF34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5CA5F-5C02-4EA7-A90A-6A6E7FFE2448}">
      <dsp:nvSpPr>
        <dsp:cNvPr id="0" name=""/>
        <dsp:cNvSpPr/>
      </dsp:nvSpPr>
      <dsp:spPr>
        <a:xfrm>
          <a:off x="9610" y="928007"/>
          <a:ext cx="1845883" cy="1107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Importing </a:t>
          </a:r>
          <a:r>
            <a:rPr lang="en-IN" sz="1400" kern="1200" dirty="0" err="1"/>
            <a:t>pandas,matplotlib,seaborn,numpy</a:t>
          </a:r>
          <a:endParaRPr lang="en-IN" sz="1400" kern="1200" dirty="0"/>
        </a:p>
      </dsp:txBody>
      <dsp:txXfrm>
        <a:off x="42048" y="960445"/>
        <a:ext cx="1781007" cy="1042653"/>
      </dsp:txXfrm>
    </dsp:sp>
    <dsp:sp modelId="{C5CB7D08-0346-446A-9258-97E19CDD8C45}">
      <dsp:nvSpPr>
        <dsp:cNvPr id="0" name=""/>
        <dsp:cNvSpPr/>
      </dsp:nvSpPr>
      <dsp:spPr>
        <a:xfrm rot="13338">
          <a:off x="2047692" y="1258000"/>
          <a:ext cx="407468" cy="457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2047692" y="1349319"/>
        <a:ext cx="285228" cy="274667"/>
      </dsp:txXfrm>
    </dsp:sp>
    <dsp:sp modelId="{5ADF614E-06D4-4FF5-8D88-096E0C777003}">
      <dsp:nvSpPr>
        <dsp:cNvPr id="0" name=""/>
        <dsp:cNvSpPr/>
      </dsp:nvSpPr>
      <dsp:spPr>
        <a:xfrm>
          <a:off x="2624296" y="938152"/>
          <a:ext cx="1845883" cy="1107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Reading the csv file</a:t>
          </a:r>
        </a:p>
      </dsp:txBody>
      <dsp:txXfrm>
        <a:off x="2656734" y="970590"/>
        <a:ext cx="1781007" cy="1042653"/>
      </dsp:txXfrm>
    </dsp:sp>
    <dsp:sp modelId="{689C5371-C5B6-4F4A-ABF8-317C5334B0F4}">
      <dsp:nvSpPr>
        <dsp:cNvPr id="0" name=""/>
        <dsp:cNvSpPr/>
      </dsp:nvSpPr>
      <dsp:spPr>
        <a:xfrm rot="21586344">
          <a:off x="4647154" y="1257913"/>
          <a:ext cx="375191" cy="457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4647154" y="1349693"/>
        <a:ext cx="262634" cy="274667"/>
      </dsp:txXfrm>
    </dsp:sp>
    <dsp:sp modelId="{1254407C-AFE6-487E-A936-548806D1F9DF}">
      <dsp:nvSpPr>
        <dsp:cNvPr id="0" name=""/>
        <dsp:cNvSpPr/>
      </dsp:nvSpPr>
      <dsp:spPr>
        <a:xfrm>
          <a:off x="5178083" y="928007"/>
          <a:ext cx="1845883" cy="1107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Plotting the </a:t>
          </a:r>
          <a:r>
            <a:rPr lang="en-IN" sz="2100" kern="1200" dirty="0" err="1"/>
            <a:t>histographs</a:t>
          </a:r>
          <a:r>
            <a:rPr lang="en-IN" sz="2100" kern="1200" dirty="0"/>
            <a:t> and boxplots</a:t>
          </a:r>
        </a:p>
      </dsp:txBody>
      <dsp:txXfrm>
        <a:off x="5210521" y="960445"/>
        <a:ext cx="1781007" cy="1042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FD1BB-C54A-4D9A-8D54-711EC2FBCF9D}">
      <dsp:nvSpPr>
        <dsp:cNvPr id="0" name=""/>
        <dsp:cNvSpPr/>
      </dsp:nvSpPr>
      <dsp:spPr>
        <a:xfrm>
          <a:off x="6090" y="1537375"/>
          <a:ext cx="1820247" cy="1143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Finding MEAN,MEDIAN</a:t>
          </a:r>
        </a:p>
      </dsp:txBody>
      <dsp:txXfrm>
        <a:off x="39577" y="1570862"/>
        <a:ext cx="1753273" cy="1076368"/>
      </dsp:txXfrm>
    </dsp:sp>
    <dsp:sp modelId="{97067AC1-DD26-4C4B-8F72-34AB02831657}">
      <dsp:nvSpPr>
        <dsp:cNvPr id="0" name=""/>
        <dsp:cNvSpPr/>
      </dsp:nvSpPr>
      <dsp:spPr>
        <a:xfrm>
          <a:off x="2008362" y="1883335"/>
          <a:ext cx="385892" cy="4514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008362" y="1973619"/>
        <a:ext cx="270124" cy="270853"/>
      </dsp:txXfrm>
    </dsp:sp>
    <dsp:sp modelId="{A27ADF65-8EDA-4B56-9647-84243517A166}">
      <dsp:nvSpPr>
        <dsp:cNvPr id="0" name=""/>
        <dsp:cNvSpPr/>
      </dsp:nvSpPr>
      <dsp:spPr>
        <a:xfrm>
          <a:off x="2554436" y="1537375"/>
          <a:ext cx="1820247" cy="1143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 err="1"/>
            <a:t>DecisionTreeRegression</a:t>
          </a:r>
          <a:r>
            <a:rPr lang="en-IN" sz="1100" kern="1200" dirty="0"/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Algorithm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And find predicted  y values</a:t>
          </a:r>
        </a:p>
      </dsp:txBody>
      <dsp:txXfrm>
        <a:off x="2587923" y="1570862"/>
        <a:ext cx="1753273" cy="1076368"/>
      </dsp:txXfrm>
    </dsp:sp>
    <dsp:sp modelId="{030B8EDC-856D-481A-9F71-9C0CC6743590}">
      <dsp:nvSpPr>
        <dsp:cNvPr id="0" name=""/>
        <dsp:cNvSpPr/>
      </dsp:nvSpPr>
      <dsp:spPr>
        <a:xfrm>
          <a:off x="4556708" y="1883335"/>
          <a:ext cx="385892" cy="4514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4556708" y="1973619"/>
        <a:ext cx="270124" cy="270853"/>
      </dsp:txXfrm>
    </dsp:sp>
    <dsp:sp modelId="{BB434426-B474-4B03-A8BB-0612415FF34F}">
      <dsp:nvSpPr>
        <dsp:cNvPr id="0" name=""/>
        <dsp:cNvSpPr/>
      </dsp:nvSpPr>
      <dsp:spPr>
        <a:xfrm>
          <a:off x="5102782" y="1537375"/>
          <a:ext cx="1820247" cy="1143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Printing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 err="1"/>
            <a:t>Meanabsoluteerror</a:t>
          </a:r>
          <a:r>
            <a:rPr lang="en-IN" sz="1100" kern="1200" dirty="0"/>
            <a:t>(MAE)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 err="1"/>
            <a:t>Meansquarederror</a:t>
          </a:r>
          <a:r>
            <a:rPr lang="en-IN" sz="1100" kern="1200" dirty="0"/>
            <a:t>(MSE)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RMSE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Accuracy(r^2)</a:t>
          </a:r>
        </a:p>
      </dsp:txBody>
      <dsp:txXfrm>
        <a:off x="5136269" y="1570862"/>
        <a:ext cx="1753273" cy="1076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00CB-CCD6-4E76-992A-D151D4326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507" y="861135"/>
            <a:ext cx="8347147" cy="1331650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ANALYSIS ON FOREST FIRE</a:t>
            </a:r>
            <a:br>
              <a:rPr lang="en-IN" dirty="0">
                <a:solidFill>
                  <a:srgbClr val="FFFF00"/>
                </a:solidFill>
              </a:rPr>
            </a:b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5D2DC-0072-4CFB-A037-A10CC83C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23" y="1633491"/>
            <a:ext cx="6276513" cy="4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4124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0EE9-E45D-4460-A8CF-57AE3F4A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3: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D695C-B61F-43C3-B1BE-E10E88069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556" y="1520222"/>
            <a:ext cx="8877084" cy="820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err="1"/>
              <a:t>plt.hist</a:t>
            </a:r>
            <a:r>
              <a:rPr lang="en-IN" dirty="0"/>
              <a:t>((</a:t>
            </a:r>
            <a:r>
              <a:rPr lang="en-IN" dirty="0" err="1"/>
              <a:t>ff.area</a:t>
            </a:r>
            <a:r>
              <a:rPr lang="en-IN" dirty="0"/>
              <a:t>))                                          print(</a:t>
            </a:r>
            <a:r>
              <a:rPr lang="en-IN" dirty="0" err="1"/>
              <a:t>sns.boxplot</a:t>
            </a:r>
            <a:r>
              <a:rPr lang="en-IN" dirty="0"/>
              <a:t>(x=ff[‘Y’]))</a:t>
            </a:r>
          </a:p>
          <a:p>
            <a:pPr marL="0" indent="0">
              <a:buNone/>
            </a:pPr>
            <a:r>
              <a:rPr lang="en-IN" dirty="0" err="1"/>
              <a:t>Plt.show</a:t>
            </a:r>
            <a:r>
              <a:rPr lang="en-IN" dirty="0"/>
              <a:t>()                                                     </a:t>
            </a:r>
            <a:r>
              <a:rPr lang="en-IN" dirty="0" err="1"/>
              <a:t>plt.show</a:t>
            </a:r>
            <a:r>
              <a:rPr lang="en-IN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C7941-F123-48A2-A9FB-FF1398EA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1185"/>
            <a:ext cx="5149709" cy="432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8D8FC-32CC-496D-8C64-4783B49F5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540" y="2619043"/>
            <a:ext cx="6454252" cy="423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4536-2E99-4F65-AC71-B47AB552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949530" cy="963168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Histograms:</a:t>
            </a:r>
            <a:br>
              <a:rPr lang="en-IN" dirty="0"/>
            </a:br>
            <a:br>
              <a:rPr lang="en-IN" dirty="0"/>
            </a:br>
            <a:r>
              <a:rPr lang="en-IN" sz="2700" dirty="0" err="1">
                <a:solidFill>
                  <a:schemeClr val="tx1"/>
                </a:solidFill>
              </a:rPr>
              <a:t>ff.hist</a:t>
            </a:r>
            <a:r>
              <a:rPr lang="en-IN" sz="2700" dirty="0">
                <a:solidFill>
                  <a:schemeClr val="tx1"/>
                </a:solidFill>
              </a:rPr>
              <a:t>()</a:t>
            </a:r>
            <a:br>
              <a:rPr lang="en-IN" sz="2700" dirty="0">
                <a:solidFill>
                  <a:schemeClr val="tx1"/>
                </a:solidFill>
              </a:rPr>
            </a:br>
            <a:r>
              <a:rPr lang="en-IN" sz="2700" dirty="0" err="1">
                <a:solidFill>
                  <a:schemeClr val="tx1"/>
                </a:solidFill>
              </a:rPr>
              <a:t>plt.show</a:t>
            </a:r>
            <a:r>
              <a:rPr lang="en-IN" sz="2700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9BA45-9083-40DD-AE85-40204113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87168"/>
            <a:ext cx="10334528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3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1141-17AE-428D-A7F5-97D5FCB3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2" y="591312"/>
            <a:ext cx="8228922" cy="1018032"/>
          </a:xfrm>
        </p:spPr>
        <p:txBody>
          <a:bodyPr>
            <a:normAutofit fontScale="90000"/>
          </a:bodyPr>
          <a:lstStyle/>
          <a:p>
            <a:r>
              <a:rPr lang="en-IN" dirty="0"/>
              <a:t>Boxplots:</a:t>
            </a:r>
            <a:br>
              <a:rPr lang="en-IN" dirty="0"/>
            </a:br>
            <a:br>
              <a:rPr lang="en-IN" dirty="0"/>
            </a:br>
            <a:r>
              <a:rPr lang="en-US" sz="2200" dirty="0" err="1"/>
              <a:t>ff.plot</a:t>
            </a:r>
            <a:r>
              <a:rPr lang="en-US" sz="2200" dirty="0"/>
              <a:t>(kind='box', subplots=True, layout=(4,4), </a:t>
            </a:r>
            <a:r>
              <a:rPr lang="en-US" sz="2200" dirty="0" err="1"/>
              <a:t>sharex</a:t>
            </a:r>
            <a:r>
              <a:rPr lang="en-US" sz="2200" dirty="0"/>
              <a:t>=</a:t>
            </a:r>
            <a:r>
              <a:rPr lang="en-US" sz="2200" dirty="0" err="1"/>
              <a:t>False,sharey</a:t>
            </a:r>
            <a:r>
              <a:rPr lang="en-US" sz="2200" dirty="0"/>
              <a:t>=False</a:t>
            </a:r>
            <a:r>
              <a:rPr lang="en-US" sz="1800" dirty="0"/>
              <a:t>)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5597A-93F0-499D-B967-3463D0ED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2" y="2450592"/>
            <a:ext cx="8772144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1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06BD-0115-4416-8607-2081414D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F4C1F-06B7-4AA1-93D2-E7BDB1160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58" y="1185959"/>
            <a:ext cx="9691963" cy="5062441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/>
              <a:t>Mean=</a:t>
            </a:r>
            <a:r>
              <a:rPr lang="en-IN" sz="2800" dirty="0" err="1"/>
              <a:t>np.mean</a:t>
            </a:r>
            <a:r>
              <a:rPr lang="en-IN" sz="2800" dirty="0"/>
              <a:t>(ff[‘’X’],axis=0) </a:t>
            </a:r>
          </a:p>
          <a:p>
            <a:pPr marL="0" indent="0">
              <a:buNone/>
            </a:pPr>
            <a:r>
              <a:rPr lang="en-IN" sz="2800" dirty="0"/>
              <a:t>Sd=</a:t>
            </a:r>
            <a:r>
              <a:rPr lang="en-IN" sz="2800" dirty="0" err="1"/>
              <a:t>np.std</a:t>
            </a:r>
            <a:r>
              <a:rPr lang="en-IN" sz="2800" dirty="0"/>
              <a:t>(ff[‘X’],axis=0)</a:t>
            </a:r>
          </a:p>
          <a:p>
            <a:pPr marL="0" indent="0">
              <a:buNone/>
            </a:pPr>
            <a:r>
              <a:rPr lang="en-IN" sz="2800" dirty="0"/>
              <a:t>ff[‘X’]=[x for x in ff[‘X’] if(x&gt;mean-2*</a:t>
            </a:r>
            <a:r>
              <a:rPr lang="en-IN" sz="2800" dirty="0" err="1"/>
              <a:t>sd</a:t>
            </a:r>
            <a:r>
              <a:rPr lang="en-IN" sz="2800" dirty="0"/>
              <a:t>)]      </a:t>
            </a:r>
          </a:p>
          <a:p>
            <a:pPr marL="0" indent="0">
              <a:buNone/>
            </a:pPr>
            <a:r>
              <a:rPr lang="en-IN" sz="2800" dirty="0"/>
              <a:t>ff[‘X’]=[x for x in ff[‘X’] if(x&lt;mean+2*</a:t>
            </a:r>
            <a:r>
              <a:rPr lang="en-IN" sz="2800" dirty="0" err="1"/>
              <a:t>sd</a:t>
            </a:r>
            <a:r>
              <a:rPr lang="en-IN" sz="2800" dirty="0"/>
              <a:t>)]</a:t>
            </a:r>
          </a:p>
          <a:p>
            <a:pPr marL="0" indent="0">
              <a:buNone/>
            </a:pPr>
            <a:r>
              <a:rPr lang="en-IN" sz="2800" dirty="0" err="1"/>
              <a:t>ym</a:t>
            </a:r>
            <a:r>
              <a:rPr lang="en-IN" sz="2800" dirty="0"/>
              <a:t>=</a:t>
            </a:r>
            <a:r>
              <a:rPr lang="en-IN" sz="2800" dirty="0" err="1"/>
              <a:t>ff.Y.median</a:t>
            </a:r>
            <a:r>
              <a:rPr lang="en-IN" sz="2800" dirty="0"/>
              <a:t>()</a:t>
            </a:r>
          </a:p>
          <a:p>
            <a:pPr marL="0" indent="0">
              <a:buNone/>
            </a:pPr>
            <a:r>
              <a:rPr lang="en-IN" sz="2800" dirty="0" err="1"/>
              <a:t>xm</a:t>
            </a:r>
            <a:r>
              <a:rPr lang="en-IN" sz="2800" dirty="0"/>
              <a:t>=</a:t>
            </a:r>
            <a:r>
              <a:rPr lang="en-IN" sz="2800" dirty="0" err="1"/>
              <a:t>ff.X.median</a:t>
            </a:r>
            <a:r>
              <a:rPr lang="en-IN" sz="2800" dirty="0"/>
              <a:t>()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7801E-316F-40BD-BF6B-28EA3CF0F80B}"/>
              </a:ext>
            </a:extLst>
          </p:cNvPr>
          <p:cNvCxnSpPr>
            <a:cxnSpLocks/>
          </p:cNvCxnSpPr>
          <p:nvPr/>
        </p:nvCxnSpPr>
        <p:spPr>
          <a:xfrm flipH="1">
            <a:off x="677333" y="3429000"/>
            <a:ext cx="3986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0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BFDB-A86F-46D8-8E9E-EBD21B5B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46" y="291149"/>
            <a:ext cx="5418666" cy="1320800"/>
          </a:xfrm>
        </p:spPr>
        <p:txBody>
          <a:bodyPr>
            <a:normAutofit fontScale="90000"/>
          </a:bodyPr>
          <a:lstStyle/>
          <a:p>
            <a:r>
              <a:rPr lang="en-IN" dirty="0"/>
              <a:t>MODULE 5: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007D9-D9AD-4C5B-A522-A299AFAB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33" y="951549"/>
            <a:ext cx="5851482" cy="511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from </a:t>
            </a:r>
            <a:r>
              <a:rPr lang="en-IN" dirty="0" err="1"/>
              <a:t>sklearn.tree</a:t>
            </a:r>
            <a:r>
              <a:rPr lang="en-IN" dirty="0"/>
              <a:t> import </a:t>
            </a:r>
            <a:r>
              <a:rPr lang="en-IN" dirty="0" err="1"/>
              <a:t>DecisionTreeRegressor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regressor = </a:t>
            </a:r>
            <a:r>
              <a:rPr lang="en-IN" dirty="0" err="1"/>
              <a:t>DecisionTreeRegressor</a:t>
            </a:r>
            <a:r>
              <a:rPr lang="en-IN" dirty="0"/>
              <a:t>(</a:t>
            </a:r>
            <a:r>
              <a:rPr lang="en-IN" dirty="0" err="1"/>
              <a:t>random_state</a:t>
            </a:r>
            <a:r>
              <a:rPr lang="en-IN" dirty="0"/>
              <a:t> = 0)</a:t>
            </a:r>
          </a:p>
          <a:p>
            <a:pPr marL="0" indent="0">
              <a:buNone/>
            </a:pPr>
            <a:r>
              <a:rPr lang="en-IN" dirty="0" err="1"/>
              <a:t>regressor.fit</a:t>
            </a:r>
            <a:r>
              <a:rPr lang="en-IN" dirty="0"/>
              <a:t>(X, y)</a:t>
            </a:r>
          </a:p>
          <a:p>
            <a:pPr marL="0" indent="0">
              <a:buNone/>
            </a:pPr>
            <a:r>
              <a:rPr lang="en-IN" dirty="0"/>
              <a:t>from </a:t>
            </a:r>
            <a:r>
              <a:rPr lang="en-IN" dirty="0" err="1"/>
              <a:t>sklearn.cross_validation</a:t>
            </a:r>
            <a:r>
              <a:rPr lang="en-IN" dirty="0"/>
              <a:t> import </a:t>
            </a:r>
            <a:r>
              <a:rPr lang="en-IN" dirty="0" err="1"/>
              <a:t>train_test_split</a:t>
            </a:r>
            <a:endParaRPr lang="en-IN" dirty="0"/>
          </a:p>
          <a:p>
            <a:pPr marL="0" indent="0">
              <a:buNone/>
            </a:pPr>
            <a:r>
              <a:rPr lang="en-IN" dirty="0" err="1"/>
              <a:t>X_train</a:t>
            </a:r>
            <a:r>
              <a:rPr lang="en-IN" dirty="0"/>
              <a:t>, </a:t>
            </a:r>
            <a:r>
              <a:rPr lang="en-IN" dirty="0" err="1"/>
              <a:t>X_test</a:t>
            </a:r>
            <a:r>
              <a:rPr lang="en-IN" dirty="0"/>
              <a:t>, </a:t>
            </a:r>
            <a:r>
              <a:rPr lang="en-IN" dirty="0" err="1"/>
              <a:t>y_train</a:t>
            </a:r>
            <a:r>
              <a:rPr lang="en-IN" dirty="0"/>
              <a:t>, </a:t>
            </a:r>
            <a:r>
              <a:rPr lang="en-IN" dirty="0" err="1"/>
              <a:t>y_test</a:t>
            </a:r>
            <a:r>
              <a:rPr lang="en-IN" dirty="0"/>
              <a:t> = </a:t>
            </a:r>
            <a:r>
              <a:rPr lang="en-IN" dirty="0" err="1"/>
              <a:t>train_test_split</a:t>
            </a:r>
            <a:r>
              <a:rPr lang="en-IN" dirty="0"/>
              <a:t>(X, y, </a:t>
            </a:r>
            <a:r>
              <a:rPr lang="en-IN" dirty="0" err="1"/>
              <a:t>test_size</a:t>
            </a:r>
            <a:r>
              <a:rPr lang="en-IN" dirty="0"/>
              <a:t> = 0.1, </a:t>
            </a:r>
            <a:r>
              <a:rPr lang="en-IN" dirty="0" err="1"/>
              <a:t>random_state</a:t>
            </a:r>
            <a:r>
              <a:rPr lang="en-IN" dirty="0"/>
              <a:t> = 0)</a:t>
            </a:r>
          </a:p>
          <a:p>
            <a:pPr marL="0" indent="0">
              <a:buNone/>
            </a:pPr>
            <a:r>
              <a:rPr lang="en-IN" dirty="0" err="1"/>
              <a:t>y_pred</a:t>
            </a:r>
            <a:r>
              <a:rPr lang="en-IN" dirty="0"/>
              <a:t>=</a:t>
            </a:r>
            <a:r>
              <a:rPr lang="en-IN" dirty="0" err="1"/>
              <a:t>regressor.predict</a:t>
            </a:r>
            <a:r>
              <a:rPr lang="en-IN" dirty="0"/>
              <a:t>(</a:t>
            </a:r>
            <a:r>
              <a:rPr lang="en-IN" dirty="0" err="1"/>
              <a:t>X_test</a:t>
            </a:r>
            <a:r>
              <a:rPr lang="en-IN" dirty="0"/>
              <a:t>) </a:t>
            </a:r>
          </a:p>
          <a:p>
            <a:pPr marL="0" indent="0">
              <a:buNone/>
            </a:pPr>
            <a:r>
              <a:rPr lang="en-IN" dirty="0"/>
              <a:t>print(</a:t>
            </a:r>
            <a:r>
              <a:rPr lang="en-IN" dirty="0" err="1"/>
              <a:t>y_pred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print(</a:t>
            </a:r>
            <a:r>
              <a:rPr lang="en-IN" dirty="0" err="1"/>
              <a:t>y_test</a:t>
            </a:r>
            <a:r>
              <a:rPr lang="en-IN" dirty="0"/>
              <a:t>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C8E3-9D02-4C3C-AB8B-B1286AD4D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82" y="0"/>
            <a:ext cx="6211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9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3A52-CA0B-475C-B23B-077AFBC5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6: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39797-2DD3-4F3E-98C1-20D2DD461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7753434" cy="157016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from </a:t>
            </a:r>
            <a:r>
              <a:rPr lang="en-IN" dirty="0" err="1"/>
              <a:t>sklearn</a:t>
            </a:r>
            <a:r>
              <a:rPr lang="en-IN" dirty="0"/>
              <a:t> import metrics</a:t>
            </a:r>
          </a:p>
          <a:p>
            <a:pPr marL="0" indent="0">
              <a:buNone/>
            </a:pPr>
            <a:r>
              <a:rPr lang="en-IN" dirty="0"/>
              <a:t>print('MAE',</a:t>
            </a:r>
            <a:r>
              <a:rPr lang="en-IN" dirty="0" err="1"/>
              <a:t>metrics.mean_absolute_error</a:t>
            </a:r>
            <a:r>
              <a:rPr lang="en-IN" dirty="0"/>
              <a:t>(</a:t>
            </a:r>
            <a:r>
              <a:rPr lang="en-IN" dirty="0" err="1"/>
              <a:t>y_test,y_pred</a:t>
            </a:r>
            <a:r>
              <a:rPr lang="en-IN" dirty="0"/>
              <a:t>))</a:t>
            </a:r>
          </a:p>
          <a:p>
            <a:pPr marL="0" indent="0">
              <a:buNone/>
            </a:pPr>
            <a:r>
              <a:rPr lang="en-IN" dirty="0"/>
              <a:t>print('MSE',</a:t>
            </a:r>
            <a:r>
              <a:rPr lang="en-IN" dirty="0" err="1"/>
              <a:t>metrics.mean_squared_error</a:t>
            </a:r>
            <a:r>
              <a:rPr lang="en-IN" dirty="0"/>
              <a:t>(</a:t>
            </a:r>
            <a:r>
              <a:rPr lang="en-IN" dirty="0" err="1"/>
              <a:t>y_test,y_pred</a:t>
            </a:r>
            <a:r>
              <a:rPr lang="en-IN" dirty="0"/>
              <a:t>))</a:t>
            </a:r>
          </a:p>
          <a:p>
            <a:pPr marL="0" indent="0">
              <a:buNone/>
            </a:pPr>
            <a:r>
              <a:rPr lang="en-IN" dirty="0"/>
              <a:t>print('RMSE',</a:t>
            </a:r>
            <a:r>
              <a:rPr lang="en-IN" dirty="0" err="1"/>
              <a:t>np.sqrt</a:t>
            </a:r>
            <a:r>
              <a:rPr lang="en-IN" dirty="0"/>
              <a:t>(</a:t>
            </a:r>
            <a:r>
              <a:rPr lang="en-IN" dirty="0" err="1"/>
              <a:t>metrics.mean_squared_error</a:t>
            </a:r>
            <a:r>
              <a:rPr lang="en-IN" dirty="0"/>
              <a:t>(</a:t>
            </a:r>
            <a:r>
              <a:rPr lang="en-IN" dirty="0" err="1"/>
              <a:t>y_test,y_pred</a:t>
            </a:r>
            <a:r>
              <a:rPr lang="en-IN" dirty="0"/>
              <a:t>)))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DCE0D-96CE-4CAB-BF7E-D511BEEED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153" y="3428999"/>
            <a:ext cx="6858957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43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0570C-AA77-4001-82A8-65B75632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221D1-C487-4DA0-A8EE-4D69925B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Variations in spatial and spectral resolution of remotely sensed </a:t>
            </a:r>
            <a:r>
              <a:rPr lang="en-IN" dirty="0" err="1"/>
              <a:t>data,environmental</a:t>
            </a:r>
            <a:r>
              <a:rPr lang="en-IN" dirty="0"/>
              <a:t> conditions and disturbance regimes.</a:t>
            </a:r>
          </a:p>
          <a:p>
            <a:r>
              <a:rPr lang="en-IN" dirty="0"/>
              <a:t>We can prevent forest fire from occurring but we cant control it.</a:t>
            </a:r>
          </a:p>
        </p:txBody>
      </p:sp>
    </p:spTree>
    <p:extLst>
      <p:ext uri="{BB962C8B-B14F-4D97-AF65-F5344CB8AC3E}">
        <p14:creationId xmlns:p14="http://schemas.microsoft.com/office/powerpoint/2010/main" val="372125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1DB4-F38F-4862-B19E-7A0117DF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CE96-9275-481C-9CD5-608BFE3D5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Incidents  of  Forest Fires in size, frequency and intensity are controlled by  weather   variables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Here by, we conclude that we can predict the forest area that burned due to forest fires.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We can save the forest area as well as the wild life by our project data.</a:t>
            </a:r>
          </a:p>
        </p:txBody>
      </p:sp>
    </p:spTree>
    <p:extLst>
      <p:ext uri="{BB962C8B-B14F-4D97-AF65-F5344CB8AC3E}">
        <p14:creationId xmlns:p14="http://schemas.microsoft.com/office/powerpoint/2010/main" val="396300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CAB5-6ADF-47D0-A4D2-37B6CB9C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TEAM MEMBERS:</a:t>
            </a:r>
            <a:b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IN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F3F7-7263-4B06-8E56-BECD369D1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73" y="1752216"/>
            <a:ext cx="9277165" cy="388077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Member 1:                           Member 2:                                 Member 3: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en-IN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B.G.Surendra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               </a:t>
            </a:r>
            <a:r>
              <a:rPr lang="en-IN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M.Shazia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farheen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khanum          </a:t>
            </a:r>
            <a:r>
              <a:rPr lang="en-IN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N.Chandana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2</a:t>
            </a:r>
            <a:r>
              <a:rPr lang="en-IN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nd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year                               2</a:t>
            </a:r>
            <a:r>
              <a:rPr lang="en-IN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nd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year                                    2</a:t>
            </a:r>
            <a:r>
              <a:rPr lang="en-IN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nd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year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Bharath Institute of             Bharath Institute of                  </a:t>
            </a:r>
            <a:r>
              <a:rPr lang="en-IN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Sathyabama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Institute of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Higher Education and          Higher Education and              Science and Technology.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Research.                            Research.</a:t>
            </a:r>
          </a:p>
        </p:txBody>
      </p:sp>
    </p:spTree>
    <p:extLst>
      <p:ext uri="{BB962C8B-B14F-4D97-AF65-F5344CB8AC3E}">
        <p14:creationId xmlns:p14="http://schemas.microsoft.com/office/powerpoint/2010/main" val="38335520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C5E5-191E-4C9A-8493-478D1CD5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ABSTRACT: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9BF61-AF3E-48F2-88CD-0A89D113A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7061"/>
            <a:ext cx="8596668" cy="4594302"/>
          </a:xfrm>
        </p:spPr>
        <p:txBody>
          <a:bodyPr>
            <a:normAutofit/>
          </a:bodyPr>
          <a:lstStyle/>
          <a:p>
            <a:r>
              <a:rPr lang="en-US" sz="2400" dirty="0"/>
              <a:t>Wildfires are an uncontrollable disaster which cause damages to the society as well as endanger the nature .</a:t>
            </a:r>
          </a:p>
          <a:p>
            <a:r>
              <a:rPr lang="en-US" sz="2400" dirty="0"/>
              <a:t>Forest Fire Analysis and Prediction System is built to detect the forest fires and then performs prediction of the fire spread.</a:t>
            </a:r>
          </a:p>
          <a:p>
            <a:r>
              <a:rPr lang="en-US" sz="2400" dirty="0"/>
              <a:t>With the help of big data analysis and machine learning algorithms we intend to build a tool which serves an aid to the society and thus prevent the occurrences of this disaster.</a:t>
            </a:r>
            <a:br>
              <a:rPr lang="en-US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041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6828-DD67-4E4F-8B51-E3495840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r>
              <a:rPr lang="en-IN" dirty="0"/>
              <a:t>OBJECTIVE:</a:t>
            </a:r>
            <a:r>
              <a:rPr lang="en-IN" dirty="0">
                <a:solidFill>
                  <a:srgbClr val="2C3C43"/>
                </a:solidFill>
              </a:rPr>
              <a:t>OBJECTOBO</a:t>
            </a:r>
            <a:br>
              <a:rPr lang="en-IN" dirty="0">
                <a:solidFill>
                  <a:srgbClr val="2C3C43"/>
                </a:solidFill>
              </a:rPr>
            </a:br>
            <a:r>
              <a:rPr lang="en-IN" dirty="0">
                <a:solidFill>
                  <a:srgbClr val="2C3C43"/>
                </a:solidFill>
              </a:rPr>
              <a:t>IVE: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B11203-CBBC-4529-9AFA-51097D1F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160588"/>
            <a:ext cx="85963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The overall 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objective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 of the project is to control and reduce the role of the 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forest fires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 as natural hazard for the Alpine environment considerably through prevention and mitigation actions. Currently 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forest fires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 play a major role in threatening the 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forest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 heritage 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7549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197D-531B-47E9-BFE4-6C0D010D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USED: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35E2EF-16D5-4BB0-B61A-8E9CAC2D8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291858"/>
              </p:ext>
            </p:extLst>
          </p:nvPr>
        </p:nvGraphicFramePr>
        <p:xfrm>
          <a:off x="1473200" y="1645920"/>
          <a:ext cx="7040880" cy="4673600"/>
        </p:xfrm>
        <a:graphic>
          <a:graphicData uri="http://schemas.openxmlformats.org/drawingml/2006/table">
            <a:tbl>
              <a:tblPr/>
              <a:tblGrid>
                <a:gridCol w="512038">
                  <a:extLst>
                    <a:ext uri="{9D8B030D-6E8A-4147-A177-3AD203B41FA5}">
                      <a16:colId xmlns:a16="http://schemas.microsoft.com/office/drawing/2014/main" val="277134868"/>
                    </a:ext>
                  </a:extLst>
                </a:gridCol>
                <a:gridCol w="512038">
                  <a:extLst>
                    <a:ext uri="{9D8B030D-6E8A-4147-A177-3AD203B41FA5}">
                      <a16:colId xmlns:a16="http://schemas.microsoft.com/office/drawing/2014/main" val="4245229262"/>
                    </a:ext>
                  </a:extLst>
                </a:gridCol>
                <a:gridCol w="512038">
                  <a:extLst>
                    <a:ext uri="{9D8B030D-6E8A-4147-A177-3AD203B41FA5}">
                      <a16:colId xmlns:a16="http://schemas.microsoft.com/office/drawing/2014/main" val="632931021"/>
                    </a:ext>
                  </a:extLst>
                </a:gridCol>
                <a:gridCol w="512038">
                  <a:extLst>
                    <a:ext uri="{9D8B030D-6E8A-4147-A177-3AD203B41FA5}">
                      <a16:colId xmlns:a16="http://schemas.microsoft.com/office/drawing/2014/main" val="781942044"/>
                    </a:ext>
                  </a:extLst>
                </a:gridCol>
                <a:gridCol w="512038">
                  <a:extLst>
                    <a:ext uri="{9D8B030D-6E8A-4147-A177-3AD203B41FA5}">
                      <a16:colId xmlns:a16="http://schemas.microsoft.com/office/drawing/2014/main" val="3244654645"/>
                    </a:ext>
                  </a:extLst>
                </a:gridCol>
                <a:gridCol w="512038">
                  <a:extLst>
                    <a:ext uri="{9D8B030D-6E8A-4147-A177-3AD203B41FA5}">
                      <a16:colId xmlns:a16="http://schemas.microsoft.com/office/drawing/2014/main" val="1556892863"/>
                    </a:ext>
                  </a:extLst>
                </a:gridCol>
                <a:gridCol w="512038">
                  <a:extLst>
                    <a:ext uri="{9D8B030D-6E8A-4147-A177-3AD203B41FA5}">
                      <a16:colId xmlns:a16="http://schemas.microsoft.com/office/drawing/2014/main" val="4036917645"/>
                    </a:ext>
                  </a:extLst>
                </a:gridCol>
                <a:gridCol w="512038">
                  <a:extLst>
                    <a:ext uri="{9D8B030D-6E8A-4147-A177-3AD203B41FA5}">
                      <a16:colId xmlns:a16="http://schemas.microsoft.com/office/drawing/2014/main" val="3634866525"/>
                    </a:ext>
                  </a:extLst>
                </a:gridCol>
                <a:gridCol w="512038">
                  <a:extLst>
                    <a:ext uri="{9D8B030D-6E8A-4147-A177-3AD203B41FA5}">
                      <a16:colId xmlns:a16="http://schemas.microsoft.com/office/drawing/2014/main" val="3969242600"/>
                    </a:ext>
                  </a:extLst>
                </a:gridCol>
                <a:gridCol w="512038">
                  <a:extLst>
                    <a:ext uri="{9D8B030D-6E8A-4147-A177-3AD203B41FA5}">
                      <a16:colId xmlns:a16="http://schemas.microsoft.com/office/drawing/2014/main" val="3978685395"/>
                    </a:ext>
                  </a:extLst>
                </a:gridCol>
                <a:gridCol w="512038">
                  <a:extLst>
                    <a:ext uri="{9D8B030D-6E8A-4147-A177-3AD203B41FA5}">
                      <a16:colId xmlns:a16="http://schemas.microsoft.com/office/drawing/2014/main" val="977408029"/>
                    </a:ext>
                  </a:extLst>
                </a:gridCol>
                <a:gridCol w="512038">
                  <a:extLst>
                    <a:ext uri="{9D8B030D-6E8A-4147-A177-3AD203B41FA5}">
                      <a16:colId xmlns:a16="http://schemas.microsoft.com/office/drawing/2014/main" val="1465842281"/>
                    </a:ext>
                  </a:extLst>
                </a:gridCol>
                <a:gridCol w="896424">
                  <a:extLst>
                    <a:ext uri="{9D8B030D-6E8A-4147-A177-3AD203B41FA5}">
                      <a16:colId xmlns:a16="http://schemas.microsoft.com/office/drawing/2014/main" val="2244806401"/>
                    </a:ext>
                  </a:extLst>
                </a:gridCol>
              </a:tblGrid>
              <a:tr h="910042"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      X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      Y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month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day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FFMC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DMC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DC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ISI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temp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RH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wind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rain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area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205991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mar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fri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86.2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26.2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94.3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5.1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6.7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229754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oct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tue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90.6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35.4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669.1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6.7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33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443880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oct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sat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90.6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43.7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686.9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6.7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14.6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33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696640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mar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fri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91.7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33.3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77.5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931551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mar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sun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89.3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51.3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102.2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9.6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11.4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1.8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885187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aug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sun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92.3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85.3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488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14.7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22.2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5.4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758130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aug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mon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92.3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88.9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495.6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8.5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24.1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3.1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001716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aug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mon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91.5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145.4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608.2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10.7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47814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sep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tue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129.5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692.6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13.1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5.4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33051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sep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sat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92.5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698.6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7.1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22.8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522154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sep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sat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92.5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698.6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7.1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17.8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64108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sep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sat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92.8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73.2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713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22.6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19.3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38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766518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aug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fri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63.5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70.8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665.3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0.8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6.7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234430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sep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mon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90.9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126.5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686.5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21.3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015658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sep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wed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92.9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133.3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699.6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26.4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4.5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900510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sep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fri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93.3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141.2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713.9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13.9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22.9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5.4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407029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mar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sat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91.7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35.8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80.8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7.8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15.1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5.4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72624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oct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mon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84.9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32.8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664.2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16.7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47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99392"/>
                  </a:ext>
                </a:extLst>
              </a:tr>
              <a:tr h="198082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mar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wed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89.2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27.9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70.8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6.3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15.9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35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4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dirty="0">
                          <a:effectLst/>
                        </a:rPr>
                        <a:t>0</a:t>
                      </a:r>
                    </a:p>
                  </a:txBody>
                  <a:tcPr marL="14555" marR="14555" marT="9704" marB="97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879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74727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DA8F-259C-43BF-A4A4-512CF8EC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ON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CEB6E-FB9E-4A48-B0DC-326243806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The Forest Weather Index (FWI) System is the first part of the Canadian Forest Fire Danger Rating System (CFFDRS).</a:t>
            </a:r>
          </a:p>
          <a:p>
            <a:r>
              <a:rPr lang="en-IN" dirty="0"/>
              <a:t>The FWI is based on weather readings taken at noon standard time and rates fire danger at the mid afternoon peak</a:t>
            </a:r>
          </a:p>
          <a:p>
            <a:r>
              <a:rPr lang="en-IN" dirty="0"/>
              <a:t>Three Fuel Moisture Codes :</a:t>
            </a:r>
          </a:p>
          <a:p>
            <a:pPr marL="0" indent="0">
              <a:buNone/>
            </a:pPr>
            <a:r>
              <a:rPr lang="en-IN" dirty="0"/>
              <a:t>Fine Fuel Moisture Code (FFMC)</a:t>
            </a:r>
          </a:p>
          <a:p>
            <a:pPr marL="0" indent="0">
              <a:buNone/>
            </a:pPr>
            <a:r>
              <a:rPr lang="en-IN" dirty="0"/>
              <a:t>Duff Moisture Code (DMC)</a:t>
            </a:r>
          </a:p>
          <a:p>
            <a:r>
              <a:rPr lang="en-IN" dirty="0"/>
              <a:t>Three Fire Behaviour Indices :</a:t>
            </a:r>
          </a:p>
          <a:p>
            <a:pPr marL="0" indent="0">
              <a:buNone/>
            </a:pPr>
            <a:r>
              <a:rPr lang="en-IN" dirty="0"/>
              <a:t>Initial Spread index (ISI) </a:t>
            </a:r>
          </a:p>
          <a:p>
            <a:pPr marL="0" indent="0">
              <a:buNone/>
            </a:pPr>
            <a:r>
              <a:rPr lang="en-IN" dirty="0"/>
              <a:t>Build Up Index (BUI)</a:t>
            </a:r>
          </a:p>
          <a:p>
            <a:pPr marL="0" indent="0">
              <a:buNone/>
            </a:pPr>
            <a:r>
              <a:rPr lang="en-IN" dirty="0"/>
              <a:t>Drought Code (DC)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460198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B71D-5F4E-4CEF-ADE8-033F6E157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99440"/>
            <a:ext cx="8596668" cy="1320800"/>
          </a:xfrm>
        </p:spPr>
        <p:txBody>
          <a:bodyPr/>
          <a:lstStyle/>
          <a:p>
            <a:r>
              <a:rPr lang="en-IN" dirty="0"/>
              <a:t>LIST OF MODULES: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FEAF558-7DD5-44C8-A297-0F8A0BB407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0279796"/>
              </p:ext>
            </p:extLst>
          </p:nvPr>
        </p:nvGraphicFramePr>
        <p:xfrm>
          <a:off x="1458879" y="894080"/>
          <a:ext cx="7033577" cy="2963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8600A00-5692-4277-AE51-8856B93FD4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90960"/>
              </p:ext>
            </p:extLst>
          </p:nvPr>
        </p:nvGraphicFramePr>
        <p:xfrm>
          <a:off x="1458879" y="2609427"/>
          <a:ext cx="6929120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7994137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4714-3250-4B83-9970-F1AC4365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1: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C89E9F-7503-42AE-AD58-35D962543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types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pandas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pd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botocore.client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ibm_boto3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plt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seaborn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sns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A9CEE61-FAE5-4046-839D-A0266FC3EF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1704941"/>
            <a:ext cx="6265004" cy="479208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types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pandas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pd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botocore.client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 config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ibm_boto3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plt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seaborn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39DF-C2C4-44A6-8091-4BCB95F5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2:</a:t>
            </a:r>
            <a:br>
              <a:rPr lang="en-IN" dirty="0"/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412632-9585-443C-9FF5-94742E3A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3858090" cy="984947"/>
          </a:xfrm>
        </p:spPr>
        <p:txBody>
          <a:bodyPr/>
          <a:lstStyle/>
          <a:p>
            <a:r>
              <a:rPr lang="en-IN" dirty="0"/>
              <a:t>Ff=</a:t>
            </a:r>
            <a:r>
              <a:rPr lang="en-IN" dirty="0" err="1"/>
              <a:t>pd.read_csv</a:t>
            </a:r>
            <a:r>
              <a:rPr lang="en-IN" dirty="0"/>
              <a:t>(body)</a:t>
            </a:r>
          </a:p>
          <a:p>
            <a:r>
              <a:rPr lang="en-IN" dirty="0" err="1"/>
              <a:t>Ff.head</a:t>
            </a:r>
            <a:r>
              <a:rPr lang="en-IN" dirty="0"/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31FD42-F49B-4D08-ABA5-83365F89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064" y="1973801"/>
            <a:ext cx="8803299" cy="48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20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1006</Words>
  <Application>Microsoft Office PowerPoint</Application>
  <PresentationFormat>Widescreen</PresentationFormat>
  <Paragraphs>353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</vt:lpstr>
      <vt:lpstr>Courier New</vt:lpstr>
      <vt:lpstr>Trebuchet MS</vt:lpstr>
      <vt:lpstr>Wingdings</vt:lpstr>
      <vt:lpstr>Wingdings 3</vt:lpstr>
      <vt:lpstr>Facet</vt:lpstr>
      <vt:lpstr>ANALYSIS ON FOREST FIRE </vt:lpstr>
      <vt:lpstr>TEAM MEMBERS: </vt:lpstr>
      <vt:lpstr>ABSTRACT:</vt:lpstr>
      <vt:lpstr>  OBJECTIVE:OBJECTOBO IVE:</vt:lpstr>
      <vt:lpstr>DATA USED:</vt:lpstr>
      <vt:lpstr>ANALYSIS ON DATA:</vt:lpstr>
      <vt:lpstr>LIST OF MODULES:</vt:lpstr>
      <vt:lpstr>MODULE 1:</vt:lpstr>
      <vt:lpstr>MODULE 2: </vt:lpstr>
      <vt:lpstr>MODULE 3:</vt:lpstr>
      <vt:lpstr>Histograms:  ff.hist() plt.show()</vt:lpstr>
      <vt:lpstr>Boxplots:  ff.plot(kind='box', subplots=True, layout=(4,4), sharex=False,sharey=False)</vt:lpstr>
      <vt:lpstr>MODULE 4:</vt:lpstr>
      <vt:lpstr>MODULE 5:  </vt:lpstr>
      <vt:lpstr>MODULE 6:</vt:lpstr>
      <vt:lpstr>LIMITATIONS: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FOREST FIRE</dc:title>
  <dc:creator>kalagarla harsha vardhan</dc:creator>
  <cp:lastModifiedBy>kalagarla harsha vardhan</cp:lastModifiedBy>
  <cp:revision>34</cp:revision>
  <dcterms:created xsi:type="dcterms:W3CDTF">2019-06-19T05:11:21Z</dcterms:created>
  <dcterms:modified xsi:type="dcterms:W3CDTF">2019-06-21T04:38:33Z</dcterms:modified>
</cp:coreProperties>
</file>